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7"/>
  </p:normalViewPr>
  <p:slideViewPr>
    <p:cSldViewPr snapToGrid="0" snapToObjects="1">
      <p:cViewPr>
        <p:scale>
          <a:sx n="172" d="100"/>
          <a:sy n="172" d="100"/>
        </p:scale>
        <p:origin x="1080" y="12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" name="Shape 11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19674044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41550" y="685800"/>
            <a:ext cx="23749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0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>
            <a:spLocks noGrp="1"/>
          </p:cNvSpPr>
          <p:nvPr>
            <p:ph type="title"/>
          </p:nvPr>
        </p:nvSpPr>
        <p:spPr>
          <a:xfrm>
            <a:off x="514350" y="3077281"/>
            <a:ext cx="5829300" cy="212337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028700" y="5613400"/>
            <a:ext cx="4800600" cy="2531534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93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  <a:lvl2pPr>
              <a:defRPr>
                <a:latin typeface="+mj-lt"/>
                <a:ea typeface="+mj-ea"/>
                <a:cs typeface="+mj-cs"/>
                <a:sym typeface="Calibri"/>
              </a:defRPr>
            </a:lvl2pPr>
            <a:lvl3pPr>
              <a:defRPr>
                <a:latin typeface="+mj-lt"/>
                <a:ea typeface="+mj-ea"/>
                <a:cs typeface="+mj-cs"/>
                <a:sym typeface="Calibri"/>
              </a:defRPr>
            </a:lvl3pPr>
            <a:lvl4pPr>
              <a:defRPr>
                <a:latin typeface="+mj-lt"/>
                <a:ea typeface="+mj-ea"/>
                <a:cs typeface="+mj-cs"/>
                <a:sym typeface="Calibri"/>
              </a:defRPr>
            </a:lvl4pPr>
            <a:lvl5pPr>
              <a:defRPr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itle Text"/>
          <p:cNvSpPr>
            <a:spLocks noGrp="1"/>
          </p:cNvSpPr>
          <p:nvPr>
            <p:ph type="title"/>
          </p:nvPr>
        </p:nvSpPr>
        <p:spPr>
          <a:xfrm>
            <a:off x="4972050" y="396700"/>
            <a:ext cx="1543050" cy="8452206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02" name="Body Level One…"/>
          <p:cNvSpPr>
            <a:spLocks noGrp="1"/>
          </p:cNvSpPr>
          <p:nvPr>
            <p:ph type="body" idx="1"/>
          </p:nvPr>
        </p:nvSpPr>
        <p:spPr>
          <a:xfrm>
            <a:off x="342900" y="396700"/>
            <a:ext cx="4514850" cy="8452206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  <a:lvl2pPr>
              <a:defRPr>
                <a:latin typeface="+mj-lt"/>
                <a:ea typeface="+mj-ea"/>
                <a:cs typeface="+mj-cs"/>
                <a:sym typeface="Calibri"/>
              </a:defRPr>
            </a:lvl2pPr>
            <a:lvl3pPr>
              <a:defRPr>
                <a:latin typeface="+mj-lt"/>
                <a:ea typeface="+mj-ea"/>
                <a:cs typeface="+mj-cs"/>
                <a:sym typeface="Calibri"/>
              </a:defRPr>
            </a:lvl3pPr>
            <a:lvl4pPr>
              <a:defRPr>
                <a:latin typeface="+mj-lt"/>
                <a:ea typeface="+mj-ea"/>
                <a:cs typeface="+mj-cs"/>
                <a:sym typeface="Calibri"/>
              </a:defRPr>
            </a:lvl4pPr>
            <a:lvl5pPr>
              <a:defRPr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>
            <a:spLocks noGrp="1"/>
          </p:cNvSpPr>
          <p:nvPr>
            <p:ph type="title"/>
          </p:nvPr>
        </p:nvSpPr>
        <p:spPr>
          <a:xfrm>
            <a:off x="541736" y="6365521"/>
            <a:ext cx="5829302" cy="196744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0" name="Body Level One…"/>
          <p:cNvSpPr>
            <a:spLocks noGrp="1"/>
          </p:cNvSpPr>
          <p:nvPr>
            <p:ph type="body" sz="quarter" idx="1"/>
          </p:nvPr>
        </p:nvSpPr>
        <p:spPr>
          <a:xfrm>
            <a:off x="541736" y="4198585"/>
            <a:ext cx="5829302" cy="216694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39" name="Body Level One…"/>
          <p:cNvSpPr>
            <a:spLocks noGrp="1"/>
          </p:cNvSpPr>
          <p:nvPr>
            <p:ph type="body" sz="half" idx="1"/>
          </p:nvPr>
        </p:nvSpPr>
        <p:spPr>
          <a:xfrm>
            <a:off x="342900" y="2311400"/>
            <a:ext cx="3028950" cy="6537504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1pPr>
            <a:lvl2pPr marL="790575" indent="-333375">
              <a:spcBef>
                <a:spcPts val="6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2pPr>
            <a:lvl3pPr marL="1234438" indent="-320038">
              <a:spcBef>
                <a:spcPts val="6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3pPr>
            <a:lvl4pPr marL="1727200" indent="-355600">
              <a:spcBef>
                <a:spcPts val="6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4pPr>
            <a:lvl5pPr marL="2184400" indent="-355600">
              <a:spcBef>
                <a:spcPts val="600"/>
              </a:spcBef>
              <a:defRPr sz="28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48" name="Body Level One…"/>
          <p:cNvSpPr>
            <a:spLocks noGrp="1"/>
          </p:cNvSpPr>
          <p:nvPr>
            <p:ph type="body" sz="quarter" idx="1"/>
          </p:nvPr>
        </p:nvSpPr>
        <p:spPr>
          <a:xfrm>
            <a:off x="342900" y="2217384"/>
            <a:ext cx="3030142" cy="92410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Calibri"/>
              </a:defRPr>
            </a:lvl1pPr>
            <a:lvl2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Calibri"/>
              </a:defRPr>
            </a:lvl2pPr>
            <a:lvl3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Calibri"/>
              </a:defRPr>
            </a:lvl3pPr>
            <a:lvl4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Calibri"/>
              </a:defRPr>
            </a:lvl4pPr>
            <a:lvl5pPr marL="0" indent="0">
              <a:spcBef>
                <a:spcPts val="500"/>
              </a:spcBef>
              <a:buSzTx/>
              <a:buFontTx/>
              <a:buNone/>
              <a:defRPr sz="2400" b="1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Rectangle"/>
          <p:cNvSpPr>
            <a:spLocks noGrp="1"/>
          </p:cNvSpPr>
          <p:nvPr>
            <p:ph type="body" sz="quarter" idx="13"/>
          </p:nvPr>
        </p:nvSpPr>
        <p:spPr>
          <a:xfrm>
            <a:off x="3483769" y="2217384"/>
            <a:ext cx="3031333" cy="924101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0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58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>
            <a:spLocks noGrp="1"/>
          </p:cNvSpPr>
          <p:nvPr>
            <p:ph type="title"/>
          </p:nvPr>
        </p:nvSpPr>
        <p:spPr>
          <a:xfrm>
            <a:off x="342900" y="394404"/>
            <a:ext cx="2256236" cy="167852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73" name="Body Level One…"/>
          <p:cNvSpPr>
            <a:spLocks noGrp="1"/>
          </p:cNvSpPr>
          <p:nvPr>
            <p:ph type="body" idx="1"/>
          </p:nvPr>
        </p:nvSpPr>
        <p:spPr>
          <a:xfrm>
            <a:off x="2681285" y="394404"/>
            <a:ext cx="3833815" cy="84544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ea typeface="+mj-ea"/>
                <a:cs typeface="+mj-cs"/>
                <a:sym typeface="Calibri"/>
              </a:defRPr>
            </a:lvl1pPr>
            <a:lvl2pPr>
              <a:defRPr>
                <a:latin typeface="+mj-lt"/>
                <a:ea typeface="+mj-ea"/>
                <a:cs typeface="+mj-cs"/>
                <a:sym typeface="Calibri"/>
              </a:defRPr>
            </a:lvl2pPr>
            <a:lvl3pPr>
              <a:defRPr>
                <a:latin typeface="+mj-lt"/>
                <a:ea typeface="+mj-ea"/>
                <a:cs typeface="+mj-cs"/>
                <a:sym typeface="Calibri"/>
              </a:defRPr>
            </a:lvl3pPr>
            <a:lvl4pPr>
              <a:defRPr>
                <a:latin typeface="+mj-lt"/>
                <a:ea typeface="+mj-ea"/>
                <a:cs typeface="+mj-cs"/>
                <a:sym typeface="Calibri"/>
              </a:defRPr>
            </a:lvl4pPr>
            <a:lvl5pPr>
              <a:defRPr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Rectangle"/>
          <p:cNvSpPr>
            <a:spLocks noGrp="1"/>
          </p:cNvSpPr>
          <p:nvPr>
            <p:ph type="body" sz="half" idx="13"/>
          </p:nvPr>
        </p:nvSpPr>
        <p:spPr>
          <a:xfrm>
            <a:off x="342901" y="2072922"/>
            <a:ext cx="2256235" cy="677598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3" cy="818623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83" name="Image"/>
          <p:cNvSpPr>
            <a:spLocks noGrp="1"/>
          </p:cNvSpPr>
          <p:nvPr>
            <p:ph type="pic" sz="half" idx="13"/>
          </p:nvPr>
        </p:nvSpPr>
        <p:spPr>
          <a:xfrm>
            <a:off x="1344216" y="885119"/>
            <a:ext cx="4114803" cy="594360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Body Level One…"/>
          <p:cNvSpPr>
            <a:spLocks noGrp="1"/>
          </p:cNvSpPr>
          <p:nvPr>
            <p:ph type="body" sz="quarter" idx="1"/>
          </p:nvPr>
        </p:nvSpPr>
        <p:spPr>
          <a:xfrm>
            <a:off x="1344216" y="7752821"/>
            <a:ext cx="4114803" cy="116258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1pPr>
            <a:lvl2pPr marL="0" indent="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2pPr>
            <a:lvl3pPr marL="0" indent="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3pPr>
            <a:lvl4pPr marL="0" indent="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4pPr>
            <a:lvl5pPr marL="0" indent="0">
              <a:spcBef>
                <a:spcPts val="300"/>
              </a:spcBef>
              <a:buSzTx/>
              <a:buFontTx/>
              <a:buNone/>
              <a:defRPr sz="1400">
                <a:latin typeface="+mj-lt"/>
                <a:ea typeface="+mj-ea"/>
                <a:cs typeface="+mj-cs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>
            <a:spLocks noGrp="1"/>
          </p:cNvSpPr>
          <p:nvPr>
            <p:ph type="title"/>
          </p:nvPr>
        </p:nvSpPr>
        <p:spPr>
          <a:xfrm>
            <a:off x="342900" y="396698"/>
            <a:ext cx="6172200" cy="1651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6172200" cy="65375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>
            <a:spLocks noGrp="1"/>
          </p:cNvSpPr>
          <p:nvPr>
            <p:ph type="sldNum" sz="quarter" idx="2"/>
          </p:nvPr>
        </p:nvSpPr>
        <p:spPr>
          <a:xfrm>
            <a:off x="6256478" y="9310476"/>
            <a:ext cx="258622" cy="2692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sldNum="0" hdr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65 Bold"/>
          <a:ea typeface="Frutiger LT Std 65 Bold"/>
          <a:cs typeface="Frutiger LT Std 65 Bold"/>
          <a:sym typeface="Frutiger LT Std 65 Bol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Frutiger LT Std 55 Roman"/>
          <a:ea typeface="Frutiger LT Std 55 Roman"/>
          <a:cs typeface="Frutiger LT Std 55 Roman"/>
          <a:sym typeface="Frutiger LT Std 55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ritical Care…"/>
          <p:cNvSpPr/>
          <p:nvPr/>
        </p:nvSpPr>
        <p:spPr>
          <a:xfrm>
            <a:off x="79014" y="74609"/>
            <a:ext cx="4750162" cy="184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defTabSz="954087">
              <a:tabLst>
                <a:tab pos="4457700" algn="l"/>
                <a:tab pos="4572000" algn="l"/>
              </a:tabLst>
              <a:defRPr sz="600" b="1">
                <a:latin typeface="+mj-lt"/>
                <a:ea typeface="+mj-ea"/>
                <a:cs typeface="+mj-cs"/>
                <a:sym typeface="Calibri"/>
              </a:defRPr>
            </a:pPr>
            <a:endParaRPr dirty="0">
              <a:solidFill>
                <a:schemeClr val="tx1"/>
              </a:solidFill>
            </a:endParaRPr>
          </a:p>
        </p:txBody>
      </p:sp>
      <p:grpSp>
        <p:nvGrpSpPr>
          <p:cNvPr id="117" name="Group"/>
          <p:cNvGrpSpPr/>
          <p:nvPr/>
        </p:nvGrpSpPr>
        <p:grpSpPr>
          <a:xfrm>
            <a:off x="120175" y="647073"/>
            <a:ext cx="6572145" cy="437096"/>
            <a:chOff x="-1" y="-1"/>
            <a:chExt cx="6572143" cy="437095"/>
          </a:xfrm>
        </p:grpSpPr>
        <p:sp>
          <p:nvSpPr>
            <p:cNvPr id="114" name="Line"/>
            <p:cNvSpPr/>
            <p:nvPr/>
          </p:nvSpPr>
          <p:spPr>
            <a:xfrm>
              <a:off x="-1" y="-1"/>
              <a:ext cx="6572143" cy="1"/>
            </a:xfrm>
            <a:prstGeom prst="line">
              <a:avLst/>
            </a:prstGeom>
            <a:noFill/>
            <a:ln w="25400" cap="flat">
              <a:solidFill>
                <a:srgbClr val="0847A9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15" name="Line"/>
            <p:cNvSpPr/>
            <p:nvPr/>
          </p:nvSpPr>
          <p:spPr>
            <a:xfrm>
              <a:off x="-1" y="437092"/>
              <a:ext cx="6572143" cy="2"/>
            </a:xfrm>
            <a:prstGeom prst="line">
              <a:avLst/>
            </a:prstGeom>
            <a:noFill/>
            <a:ln w="25400" cap="flat">
              <a:solidFill>
                <a:srgbClr val="0847A9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116" name="ICU Template Heading Font Frutiger 65 Bold"/>
            <p:cNvSpPr/>
            <p:nvPr/>
          </p:nvSpPr>
          <p:spPr>
            <a:xfrm>
              <a:off x="-1" y="33883"/>
              <a:ext cx="6572143" cy="369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8" tIns="45718" rIns="45718" bIns="45718" numCol="1" anchor="ctr">
              <a:spAutoFit/>
            </a:bodyPr>
            <a:lstStyle>
              <a:lvl1pPr algn="ctr">
                <a:defRPr>
                  <a:latin typeface="Frutiger LT Std 65 Bold"/>
                  <a:ea typeface="Frutiger LT Std 65 Bold"/>
                  <a:cs typeface="Frutiger LT Std 65 Bold"/>
                  <a:sym typeface="Frutiger LT Std 65 Bold"/>
                </a:defRPr>
              </a:lvl1pPr>
            </a:lstStyle>
            <a:p>
              <a:r>
                <a:rPr lang="en-GB" dirty="0"/>
                <a:t>Critical Care pre-transfer risk assessment form</a:t>
              </a:r>
              <a:endParaRPr dirty="0"/>
            </a:p>
          </p:txBody>
        </p:sp>
      </p:grpSp>
      <p:sp>
        <p:nvSpPr>
          <p:cNvPr id="122" name="Inclusion:  Body Text Font Frutiger Roman 55 or Frutiger Light 45 Font Size 9 -12…"/>
          <p:cNvSpPr/>
          <p:nvPr/>
        </p:nvSpPr>
        <p:spPr>
          <a:xfrm>
            <a:off x="95239" y="1107585"/>
            <a:ext cx="6667522" cy="8617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>
              <a:defRPr sz="1000">
                <a:latin typeface="Frutiger LT Std 65 Bold"/>
                <a:ea typeface="Frutiger LT Std 65 Bold"/>
                <a:cs typeface="Frutiger LT Std 65 Bold"/>
                <a:sym typeface="Frutiger LT Std 65 Bold"/>
              </a:defRPr>
            </a:pPr>
            <a:r>
              <a:rPr lang="en-GB" b="1" dirty="0"/>
              <a:t>Transfer Risk Assessment</a:t>
            </a:r>
          </a:p>
          <a:p>
            <a:pPr marL="171450" indent="-171450" algn="just">
              <a:buFontTx/>
              <a:buChar char="-"/>
              <a:defRPr sz="1000">
                <a:latin typeface="Frutiger LT Std 65 Bold"/>
                <a:ea typeface="Frutiger LT Std 65 Bold"/>
                <a:cs typeface="Frutiger LT Std 65 Bold"/>
                <a:sym typeface="Frutiger LT Std 65 Bold"/>
              </a:defRPr>
            </a:pPr>
            <a:r>
              <a:rPr lang="en-GB" sz="1000" dirty="0">
                <a:sym typeface="Frutiger LT Std 65 Bold"/>
              </a:rPr>
              <a:t>Risk assessment is to some extent subjective and other factors not listed may influence the perceived level of risk.</a:t>
            </a:r>
          </a:p>
          <a:p>
            <a:pPr marL="171450" indent="-171450" algn="just">
              <a:buFontTx/>
              <a:buChar char="-"/>
              <a:defRPr sz="1000">
                <a:latin typeface="Frutiger LT Std 65 Bold"/>
                <a:ea typeface="Frutiger LT Std 65 Bold"/>
                <a:cs typeface="Frutiger LT Std 65 Bold"/>
                <a:sym typeface="Frutiger LT Std 65 Bold"/>
              </a:defRPr>
            </a:pPr>
            <a:r>
              <a:rPr lang="en-GB" sz="1000" dirty="0">
                <a:sym typeface="Frutiger LT Std 65 Bold"/>
              </a:rPr>
              <a:t>The risk tool is provided for guidance only and only applies to critical care transfers.</a:t>
            </a:r>
          </a:p>
          <a:p>
            <a:pPr marL="171450" indent="-171450" algn="just">
              <a:buFontTx/>
              <a:buChar char="-"/>
              <a:defRPr sz="1000">
                <a:latin typeface="Frutiger LT Std 65 Bold"/>
                <a:ea typeface="Frutiger LT Std 65 Bold"/>
                <a:cs typeface="Frutiger LT Std 65 Bold"/>
                <a:sym typeface="Frutiger LT Std 65 Bold"/>
              </a:defRPr>
            </a:pPr>
            <a:r>
              <a:rPr lang="en-GB" sz="1000" dirty="0">
                <a:sym typeface="Frutiger LT Std 65 Bold"/>
              </a:rPr>
              <a:t>It is the referring consultant/senior clinician’s responsibility to ensure that the transfer is appropriate and that the transferring team have the appropriate competencies and skills required.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115222"/>
              </p:ext>
            </p:extLst>
          </p:nvPr>
        </p:nvGraphicFramePr>
        <p:xfrm>
          <a:off x="208754" y="1961819"/>
          <a:ext cx="6450171" cy="449942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212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28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0828">
                <a:tc gridSpan="2"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ln>
                            <a:noFill/>
                          </a:ln>
                        </a:rPr>
                        <a:t>Low Risk</a:t>
                      </a:r>
                      <a:endParaRPr lang="en-GB" sz="1000" b="0" dirty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latin typeface="Frutiger LT Std 65 Bold"/>
                      </a:endParaRPr>
                    </a:p>
                  </a:txBody>
                  <a:tcPr anchor="ctr"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Maintaining Airway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FiO2 &lt; 0.4 / Base deficit 0 to - 4 </a:t>
                      </a:r>
                      <a:r>
                        <a:rPr lang="en-GB" sz="900" dirty="0" err="1"/>
                        <a:t>mmol</a:t>
                      </a:r>
                      <a:r>
                        <a:rPr lang="en-GB" sz="900" dirty="0"/>
                        <a:t>/l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RR ≤24,</a:t>
                      </a:r>
                      <a:r>
                        <a:rPr lang="en-GB" sz="900" baseline="0" dirty="0"/>
                        <a:t> HR </a:t>
                      </a:r>
                      <a:r>
                        <a:rPr lang="en-GB" sz="900" dirty="0"/>
                        <a:t>&lt;100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Not requiring inotrope or vasopressor support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GCS 14 </a:t>
                      </a:r>
                      <a:r>
                        <a:rPr lang="en-GB" sz="900" dirty="0" err="1"/>
                        <a:t>Normothermic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R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Nurse or clinical practitioner with appropriate competencies 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L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08">
                <a:tc gridSpan="2"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Medium Risk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Maintaining Airway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FiO2 &lt; 0 .6 / Base deficit - 4 to -8 </a:t>
                      </a:r>
                      <a:r>
                        <a:rPr lang="en-GB" sz="900" dirty="0" err="1"/>
                        <a:t>mmol</a:t>
                      </a:r>
                      <a:r>
                        <a:rPr lang="en-GB" sz="900" dirty="0"/>
                        <a:t>/l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RR ≥25,</a:t>
                      </a:r>
                      <a:r>
                        <a:rPr lang="en-GB" sz="900" baseline="0" dirty="0"/>
                        <a:t> </a:t>
                      </a:r>
                      <a:r>
                        <a:rPr lang="en-GB" sz="900" dirty="0"/>
                        <a:t>HR &gt;100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Requiring low dose inotrope or vasopressor support &lt; 0.2mg/kg/ min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GCS 9-13 (consider elective intubation)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Mild hypo/hyperthermia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R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Nurse or clinical practitioner with appropriate competencies plus Doctor or Advanced practitioner with appropriate competencies. </a:t>
                      </a:r>
                    </a:p>
                    <a:p>
                      <a:pPr algn="l"/>
                      <a:endParaRPr lang="en-GB" sz="900" dirty="0"/>
                    </a:p>
                    <a:p>
                      <a:pPr algn="l"/>
                      <a:r>
                        <a:rPr lang="en-GB" sz="900" dirty="0"/>
                        <a:t>If potential to deteriorate then Doctor/Advanced Practitioner should have critical care and advanced airway competencies.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L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508">
                <a:tc gridSpan="2">
                  <a:txBody>
                    <a:bodyPr/>
                    <a:lstStyle/>
                    <a:p>
                      <a:pPr marL="0" marR="0" indent="0" algn="l" defTabSz="914400" rtl="0" latinLnBrk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10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High Risk</a:t>
                      </a:r>
                    </a:p>
                  </a:txBody>
                  <a:tcPr anchor="ctr"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Intubated / ventilated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FiO2 &gt; 0.6 / Base deficit worse than -8 </a:t>
                      </a:r>
                      <a:r>
                        <a:rPr lang="en-GB" sz="900" dirty="0" err="1"/>
                        <a:t>mmol</a:t>
                      </a:r>
                      <a:r>
                        <a:rPr lang="en-GB" sz="900" dirty="0"/>
                        <a:t>/l 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CVS unstable and/or requiring inotrope or vasopressor support &gt; 0.2mg/kg/min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Moderate hypo/hyperthermia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GB" sz="900" dirty="0"/>
                        <a:t>Major Trauma e.g. head injury / chest, abdominal or pelvic injury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R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900" dirty="0"/>
                        <a:t>Nurse or clinic practitioner with appropriate competencies plus Doctor/Advanced Practitioner with critical care and advanced airway competencies. </a:t>
                      </a:r>
                      <a:endParaRPr lang="en-GB" sz="900" dirty="0">
                        <a:latin typeface="Frutiger LT Std 65 Bold"/>
                      </a:endParaRPr>
                    </a:p>
                  </a:txBody>
                  <a:tcPr>
                    <a:lnL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847A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5" name="Picture 24" descr="CCN_TVW_LOGOb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325" y="91868"/>
            <a:ext cx="2030174" cy="4857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30BED6F-0773-4406-B3F1-2268E0F9B69B}"/>
              </a:ext>
            </a:extLst>
          </p:cNvPr>
          <p:cNvSpPr txBox="1"/>
          <p:nvPr/>
        </p:nvSpPr>
        <p:spPr>
          <a:xfrm>
            <a:off x="198025" y="9645724"/>
            <a:ext cx="6736274" cy="21544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Thames Valley &amp; Wessex Adult Critical Care Network V3                             			19/07/2022</a:t>
            </a:r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B032A981-63AA-466C-B25A-F669E36E4F2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25" y="44836"/>
            <a:ext cx="1797030" cy="593237"/>
          </a:xfrm>
          <a:prstGeom prst="rect">
            <a:avLst/>
          </a:prstGeom>
        </p:spPr>
      </p:pic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958AE315-BBDF-48B2-A125-8A34BDAC6D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25754"/>
              </p:ext>
            </p:extLst>
          </p:nvPr>
        </p:nvGraphicFramePr>
        <p:xfrm>
          <a:off x="208754" y="6525383"/>
          <a:ext cx="6450171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608">
                  <a:extLst>
                    <a:ext uri="{9D8B030D-6E8A-4147-A177-3AD203B41FA5}">
                      <a16:colId xmlns:a16="http://schemas.microsoft.com/office/drawing/2014/main" val="4223040744"/>
                    </a:ext>
                  </a:extLst>
                </a:gridCol>
                <a:gridCol w="1695514">
                  <a:extLst>
                    <a:ext uri="{9D8B030D-6E8A-4147-A177-3AD203B41FA5}">
                      <a16:colId xmlns:a16="http://schemas.microsoft.com/office/drawing/2014/main" val="1831608954"/>
                    </a:ext>
                  </a:extLst>
                </a:gridCol>
                <a:gridCol w="1136073">
                  <a:extLst>
                    <a:ext uri="{9D8B030D-6E8A-4147-A177-3AD203B41FA5}">
                      <a16:colId xmlns:a16="http://schemas.microsoft.com/office/drawing/2014/main" val="502515568"/>
                    </a:ext>
                  </a:extLst>
                </a:gridCol>
                <a:gridCol w="742604">
                  <a:extLst>
                    <a:ext uri="{9D8B030D-6E8A-4147-A177-3AD203B41FA5}">
                      <a16:colId xmlns:a16="http://schemas.microsoft.com/office/drawing/2014/main" val="4080225004"/>
                    </a:ext>
                  </a:extLst>
                </a:gridCol>
                <a:gridCol w="1682372">
                  <a:extLst>
                    <a:ext uri="{9D8B030D-6E8A-4147-A177-3AD203B41FA5}">
                      <a16:colId xmlns:a16="http://schemas.microsoft.com/office/drawing/2014/main" val="111214792"/>
                    </a:ext>
                  </a:extLst>
                </a:gridCol>
              </a:tblGrid>
              <a:tr h="209001"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Level of risk: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Low risk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Medium risk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High risk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3907746"/>
                  </a:ext>
                </a:extLst>
              </a:tr>
              <a:tr h="208658"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Name: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8451808"/>
                  </a:ext>
                </a:extLst>
              </a:tr>
              <a:tr h="208658"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Designation: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2385981"/>
                  </a:ext>
                </a:extLst>
              </a:tr>
              <a:tr h="208658">
                <a:tc>
                  <a:txBody>
                    <a:bodyPr/>
                    <a:lstStyle/>
                    <a:p>
                      <a:pPr algn="l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Signature: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Date/Time: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6484503"/>
                  </a:ext>
                </a:extLst>
              </a:tr>
            </a:tbl>
          </a:graphicData>
        </a:graphic>
      </p:graphicFrame>
      <p:sp>
        <p:nvSpPr>
          <p:cNvPr id="28" name="Rectangle 27">
            <a:extLst>
              <a:ext uri="{FF2B5EF4-FFF2-40B4-BE49-F238E27FC236}">
                <a16:creationId xmlns:a16="http://schemas.microsoft.com/office/drawing/2014/main" id="{F3CA1D22-6E72-4408-9969-BCAA07031808}"/>
              </a:ext>
            </a:extLst>
          </p:cNvPr>
          <p:cNvSpPr/>
          <p:nvPr/>
        </p:nvSpPr>
        <p:spPr>
          <a:xfrm>
            <a:off x="2185561" y="6575530"/>
            <a:ext cx="134438" cy="12252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F71E3EB-C886-4A91-AE46-1C478625E810}"/>
              </a:ext>
            </a:extLst>
          </p:cNvPr>
          <p:cNvSpPr/>
          <p:nvPr/>
        </p:nvSpPr>
        <p:spPr>
          <a:xfrm>
            <a:off x="4259410" y="6575529"/>
            <a:ext cx="134438" cy="12252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7838AF5-D0A3-4A12-BBAF-E71A285034B9}"/>
              </a:ext>
            </a:extLst>
          </p:cNvPr>
          <p:cNvSpPr/>
          <p:nvPr/>
        </p:nvSpPr>
        <p:spPr>
          <a:xfrm>
            <a:off x="5945685" y="6575528"/>
            <a:ext cx="134438" cy="12252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graphicFrame>
        <p:nvGraphicFramePr>
          <p:cNvPr id="33" name="Table 10">
            <a:extLst>
              <a:ext uri="{FF2B5EF4-FFF2-40B4-BE49-F238E27FC236}">
                <a16:creationId xmlns:a16="http://schemas.microsoft.com/office/drawing/2014/main" id="{0D921AD7-F85C-4C61-902E-A067C59E9A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0593087"/>
              </p:ext>
            </p:extLst>
          </p:nvPr>
        </p:nvGraphicFramePr>
        <p:xfrm>
          <a:off x="198025" y="7699587"/>
          <a:ext cx="6450172" cy="1874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3608">
                  <a:extLst>
                    <a:ext uri="{9D8B030D-6E8A-4147-A177-3AD203B41FA5}">
                      <a16:colId xmlns:a16="http://schemas.microsoft.com/office/drawing/2014/main" val="4223040744"/>
                    </a:ext>
                  </a:extLst>
                </a:gridCol>
                <a:gridCol w="2831588">
                  <a:extLst>
                    <a:ext uri="{9D8B030D-6E8A-4147-A177-3AD203B41FA5}">
                      <a16:colId xmlns:a16="http://schemas.microsoft.com/office/drawing/2014/main" val="1831608954"/>
                    </a:ext>
                  </a:extLst>
                </a:gridCol>
                <a:gridCol w="742604">
                  <a:extLst>
                    <a:ext uri="{9D8B030D-6E8A-4147-A177-3AD203B41FA5}">
                      <a16:colId xmlns:a16="http://schemas.microsoft.com/office/drawing/2014/main" val="4080225004"/>
                    </a:ext>
                  </a:extLst>
                </a:gridCol>
                <a:gridCol w="1682372">
                  <a:extLst>
                    <a:ext uri="{9D8B030D-6E8A-4147-A177-3AD203B41FA5}">
                      <a16:colId xmlns:a16="http://schemas.microsoft.com/office/drawing/2014/main" val="111214792"/>
                    </a:ext>
                  </a:extLst>
                </a:gridCol>
              </a:tblGrid>
              <a:tr h="209001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Relatives informed? Who was spoken with?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43907746"/>
                  </a:ext>
                </a:extLst>
              </a:tr>
              <a:tr h="208658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Provided with receiving units telephone number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88451808"/>
                  </a:ext>
                </a:extLst>
              </a:tr>
              <a:tr h="154006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Reasons</a:t>
                      </a:r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 for transfer provided: </a:t>
                      </a:r>
                    </a:p>
                    <a:p>
                      <a:pPr algn="r"/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Specialist treatment/investigation, capacity/lack of beds, repatriation</a:t>
                      </a:r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2385981"/>
                  </a:ext>
                </a:extLst>
              </a:tr>
              <a:tr h="208658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Risks</a:t>
                      </a:r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 explained e.g. possible instability</a:t>
                      </a:r>
                    </a:p>
                    <a:p>
                      <a:pPr algn="r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Reassurances</a:t>
                      </a:r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 provided e.g. suitable accompanying team/equipment</a:t>
                      </a:r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36484503"/>
                  </a:ext>
                </a:extLst>
              </a:tr>
              <a:tr h="208658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PIL/RIL</a:t>
                      </a:r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 provided and/or direction to Trust online PIL/RIL</a:t>
                      </a:r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6482638"/>
                  </a:ext>
                </a:extLst>
              </a:tr>
              <a:tr h="208658">
                <a:tc gridSpan="2">
                  <a:txBody>
                    <a:bodyPr/>
                    <a:lstStyle/>
                    <a:p>
                      <a:pPr algn="r"/>
                      <a:r>
                        <a:rPr kumimoji="0" lang="en-GB" sz="900" b="0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Any other comments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1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Document in Clinical Notes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0" lang="en-GB" sz="900" b="0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32793590"/>
                  </a:ext>
                </a:extLst>
              </a:tr>
              <a:tr h="20865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Signature: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1" i="0" u="none" strike="noStrike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FillTx/>
                          <a:latin typeface="Frutiger LT Std 65 Bold"/>
                          <a:sym typeface="Helvetica"/>
                        </a:rPr>
                        <a:t>Date/Time: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en-GB" sz="900" b="1" i="0" u="none" strike="noStrike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Frutiger LT Std 65 Bold"/>
                        <a:sym typeface="Helvetica"/>
                      </a:endParaRP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26607191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44D3DA41-1AB4-4202-8ABD-00F94CFCC10F}"/>
              </a:ext>
            </a:extLst>
          </p:cNvPr>
          <p:cNvSpPr txBox="1"/>
          <p:nvPr/>
        </p:nvSpPr>
        <p:spPr>
          <a:xfrm>
            <a:off x="269347" y="7446147"/>
            <a:ext cx="6273799" cy="2769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GB" sz="1200" b="0" i="0" u="none" strike="noStrike" cap="none" spc="0" normalizeH="0" baseline="0" dirty="0">
                <a:ln>
                  <a:noFill/>
                </a:ln>
                <a:solidFill>
                  <a:srgbClr val="0070C0"/>
                </a:solidFill>
                <a:effectLst/>
                <a:uFillTx/>
                <a:latin typeface="+mn-lt"/>
                <a:ea typeface="+mn-ea"/>
                <a:cs typeface="+mn-cs"/>
                <a:sym typeface="Helvetica"/>
              </a:rPr>
              <a:t>Communication with NOK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1396</TotalTime>
  <Words>385</Words>
  <Application>Microsoft Office PowerPoint</Application>
  <PresentationFormat>A4 Paper (210x297 mm)</PresentationFormat>
  <Paragraphs>50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Frutiger LT Std 55 Roman</vt:lpstr>
      <vt:lpstr>Frutiger LT Std 65 Bold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Beauchamp, Nigel</dc:creator>
  <cp:lastModifiedBy>RIDGEWELL, Catherine (UNIVERSITY HOSPITAL SOUTHAMPTON NHS FOUNDATION TRUST)</cp:lastModifiedBy>
  <cp:revision>16</cp:revision>
  <dcterms:modified xsi:type="dcterms:W3CDTF">2022-07-19T13:43:29Z</dcterms:modified>
</cp:coreProperties>
</file>